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98" r:id="rId2"/>
    <p:sldId id="257" r:id="rId3"/>
    <p:sldId id="266" r:id="rId4"/>
    <p:sldId id="267" r:id="rId5"/>
    <p:sldId id="258" r:id="rId6"/>
    <p:sldId id="286" r:id="rId7"/>
    <p:sldId id="287" r:id="rId8"/>
    <p:sldId id="288" r:id="rId9"/>
    <p:sldId id="289" r:id="rId10"/>
    <p:sldId id="290" r:id="rId11"/>
    <p:sldId id="291" r:id="rId12"/>
    <p:sldId id="276" r:id="rId13"/>
    <p:sldId id="292" r:id="rId14"/>
    <p:sldId id="293" r:id="rId15"/>
    <p:sldId id="278" r:id="rId16"/>
    <p:sldId id="294" r:id="rId17"/>
    <p:sldId id="295" r:id="rId18"/>
    <p:sldId id="296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91A4F"/>
    <a:srgbClr val="102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97" autoAdjust="0"/>
    <p:restoredTop sz="94660"/>
  </p:normalViewPr>
  <p:slideViewPr>
    <p:cSldViewPr>
      <p:cViewPr>
        <p:scale>
          <a:sx n="70" d="100"/>
          <a:sy n="70" d="100"/>
        </p:scale>
        <p:origin x="-121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9EB94-F5AD-452B-B5FD-14B74BEC6075}" type="datetimeFigureOut">
              <a:rPr lang="en-US" smtClean="0"/>
              <a:t>6/3/2016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937EE-F0B7-4AC3-94B7-22809C3A5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102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1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3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0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7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3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3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23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0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091A4F"/>
            </a:gs>
            <a:gs pos="99875">
              <a:srgbClr val="3C414E"/>
            </a:gs>
            <a:gs pos="99750">
              <a:srgbClr val="494E5A"/>
            </a:gs>
            <a:gs pos="99500">
              <a:srgbClr val="636771"/>
            </a:gs>
            <a:gs pos="99000">
              <a:srgbClr val="9799A0"/>
            </a:gs>
            <a:gs pos="100000">
              <a:srgbClr val="E7E9EE">
                <a:lumMod val="24000"/>
              </a:srgbClr>
            </a:gs>
            <a:gs pos="99969">
              <a:schemeClr val="bg1"/>
            </a:gs>
            <a:gs pos="99938">
              <a:srgbClr val="9DA0A6"/>
            </a:gs>
            <a:gs pos="97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91A4F"/>
                </a:solidFill>
              </a:defRPr>
            </a:lvl1pPr>
          </a:lstStyle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91A4F"/>
                </a:solidFill>
              </a:defRPr>
            </a:lvl1pPr>
          </a:lstStyle>
          <a:p>
            <a:fld id="{66CAC88C-31F3-4764-B964-B930D18D7C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719" cy="6858000"/>
          </a:xfrm>
          <a:prstGeom prst="rect">
            <a:avLst/>
          </a:prstGeom>
          <a:gradFill>
            <a:gsLst>
              <a:gs pos="0">
                <a:srgbClr val="F8F8F8"/>
              </a:gs>
              <a:gs pos="95000">
                <a:srgbClr val="F5F5F5"/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59" y="0"/>
            <a:ext cx="9121141" cy="4571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109205" y="0"/>
            <a:ext cx="45719" cy="6858000"/>
          </a:xfrm>
          <a:prstGeom prst="rect">
            <a:avLst/>
          </a:prstGeom>
          <a:gradFill>
            <a:gsLst>
              <a:gs pos="0">
                <a:srgbClr val="F8F8F8"/>
              </a:gs>
              <a:gs pos="95000">
                <a:srgbClr val="F5F5F5"/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Special Convective Initiation Project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Tilden P. Meyers</a:t>
            </a:r>
          </a:p>
          <a:p>
            <a:r>
              <a:rPr lang="en-US" dirty="0" smtClean="0"/>
              <a:t>NOAA/OAR/ARL/ATDD</a:t>
            </a:r>
          </a:p>
          <a:p>
            <a:r>
              <a:rPr lang="en-US" dirty="0" smtClean="0"/>
              <a:t>June 21,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3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FLIR072314_FH_TowerSouthGrassl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493000" cy="56197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676400" y="4724400"/>
            <a:ext cx="4191000" cy="228600"/>
          </a:xfrm>
          <a:prstGeom prst="straightConnector1">
            <a:avLst/>
          </a:prstGeom>
          <a:ln w="635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67000" y="4114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100 m</a:t>
            </a:r>
          </a:p>
        </p:txBody>
      </p:sp>
    </p:spTree>
    <p:extLst>
      <p:ext uri="{BB962C8B-B14F-4D97-AF65-F5344CB8AC3E}">
        <p14:creationId xmlns:p14="http://schemas.microsoft.com/office/powerpoint/2010/main" val="113594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5530" y="762000"/>
            <a:ext cx="4889870" cy="2370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:\Users\LeeT\Desktop\ci\CI_2015\CI_2015_photos\TRL_photos\IMG_20150715_1329019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5939" b="15900"/>
          <a:stretch/>
        </p:blipFill>
        <p:spPr bwMode="auto">
          <a:xfrm>
            <a:off x="390525" y="874975"/>
            <a:ext cx="4550979" cy="214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529" y="3352800"/>
            <a:ext cx="4889871" cy="2985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 min variances of 1 min data ±6 h from CI (N=7)</a:t>
            </a:r>
          </a:p>
          <a:p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7641" y="3797931"/>
            <a:ext cx="4788239" cy="2419905"/>
            <a:chOff x="3406456" y="3876271"/>
            <a:chExt cx="4788239" cy="2419905"/>
          </a:xfrm>
        </p:grpSpPr>
        <p:pic>
          <p:nvPicPr>
            <p:cNvPr id="8" name="Picture 2" descr="C:\Users\LeeT\Desktop\ci_graphs\6_hr_va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0"/>
            <a:stretch/>
          </p:blipFill>
          <p:spPr bwMode="auto">
            <a:xfrm>
              <a:off x="3429168" y="3876271"/>
              <a:ext cx="2359157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LeeT\Desktop\ci_graphs\6_hr_va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8"/>
            <a:stretch/>
          </p:blipFill>
          <p:spPr bwMode="auto">
            <a:xfrm>
              <a:off x="5834886" y="3891907"/>
              <a:ext cx="2359809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32234" y="6019177"/>
              <a:ext cx="18380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 from CI (h)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4838289" y="4816631"/>
              <a:ext cx="21577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Variance in </a:t>
              </a:r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(mb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406456" y="3876271"/>
              <a:ext cx="2284759" cy="2401617"/>
              <a:chOff x="3406456" y="3876271"/>
              <a:chExt cx="2284759" cy="2401617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823311" y="6000889"/>
                <a:ext cx="186790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Time from CI (h)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2466096" y="4816631"/>
                <a:ext cx="215771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Variance in </a:t>
                </a:r>
                <a:r>
                  <a:rPr lang="en-US" sz="1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(g</a:t>
                </a:r>
                <a:r>
                  <a:rPr lang="en-US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kg</a:t>
                </a:r>
                <a:r>
                  <a:rPr lang="en-US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297845" y="5022745"/>
                <a:ext cx="441960" cy="6096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6793810" y="4811591"/>
              <a:ext cx="441960" cy="609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410200" y="922262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30 min variance signatures show consistent trends prior to convective events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4168" y="0"/>
            <a:ext cx="9143999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Observations</a:t>
            </a:r>
            <a:endParaRPr lang="en-US" sz="4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3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2209800"/>
            <a:ext cx="8839200" cy="1362075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 smtClean="0"/>
              <a:t>Modeling</a:t>
            </a:r>
            <a:endParaRPr lang="en-US" sz="4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 descr="pic12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3491056"/>
            <a:ext cx="6153912" cy="2967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993" y="304800"/>
            <a:ext cx="2775607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Hi-resolution modeling was used to examine what scales of surface flux heterogeneity are needed to trigger CI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 rot="19514795">
            <a:off x="6562255" y="5019527"/>
            <a:ext cx="875785" cy="57317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9514795">
            <a:off x="3742855" y="4999096"/>
            <a:ext cx="875785" cy="57317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696200" y="5334000"/>
            <a:ext cx="457200" cy="381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00600" y="5334000"/>
            <a:ext cx="457200" cy="381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924800" y="3810000"/>
            <a:ext cx="381000" cy="381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05400" y="3810000"/>
            <a:ext cx="381000" cy="381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2200" y="4191000"/>
            <a:ext cx="57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“CI”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19400" y="4495800"/>
            <a:ext cx="1524000" cy="6439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819400" y="3962400"/>
            <a:ext cx="25146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19400" y="4572000"/>
            <a:ext cx="22098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pic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02" y="533400"/>
            <a:ext cx="6149298" cy="29718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867400" y="2971800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 km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5943600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4</a:t>
            </a:r>
            <a:r>
              <a:rPr lang="en-US" b="1" dirty="0" smtClean="0">
                <a:latin typeface="Arial"/>
                <a:cs typeface="Arial"/>
              </a:rPr>
              <a:t> km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87795" y="2819400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Vertical velocity (</a:t>
            </a:r>
            <a:r>
              <a:rPr lang="en-US" sz="1200" b="1" dirty="0"/>
              <a:t>m</a:t>
            </a:r>
            <a:r>
              <a:rPr lang="en-US" sz="1200" b="1" dirty="0" smtClean="0"/>
              <a:t> </a:t>
            </a:r>
            <a:r>
              <a:rPr lang="en-US" sz="1200" b="1" dirty="0"/>
              <a:t>s</a:t>
            </a:r>
            <a:r>
              <a:rPr lang="en-US" sz="1200" b="1" baseline="30000" dirty="0" smtClean="0"/>
              <a:t>-1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84261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Modeling (hi-resolution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14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scales &gt; 2 km, the surface flux pattern is manifest in boundary layer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circulations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resulting cumulus formation and convective initiation.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29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University of Alabama-Huntsville (Dr. John </a:t>
            </a:r>
            <a:r>
              <a:rPr lang="en-US" sz="2800" dirty="0" err="1" smtClean="0">
                <a:solidFill>
                  <a:schemeClr val="bg1"/>
                </a:solidFill>
              </a:rPr>
              <a:t>Mecikalski</a:t>
            </a:r>
            <a:r>
              <a:rPr lang="en-US" sz="2800" dirty="0" smtClean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52400" y="2209800"/>
            <a:ext cx="88392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dirty="0" smtClean="0"/>
              <a:t>Forecast</a:t>
            </a: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256273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3" descr="Cumulus_Clouds_Over_Jamaica.jpg"/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305800" cy="623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12192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r>
              <a:rPr lang="en-US" sz="3600" dirty="0" smtClean="0">
                <a:solidFill>
                  <a:srgbClr val="000000"/>
                </a:solidFill>
                <a:cs typeface="Arial" charset="0"/>
              </a:rPr>
              <a:t>Develop </a:t>
            </a:r>
            <a:r>
              <a:rPr lang="en-US" sz="3600" dirty="0">
                <a:solidFill>
                  <a:srgbClr val="000000"/>
                </a:solidFill>
                <a:cs typeface="Arial" charset="0"/>
              </a:rPr>
              <a:t>a probabilistic 1-4 hour CI </a:t>
            </a:r>
            <a:r>
              <a:rPr lang="en-US" sz="3600" dirty="0" err="1">
                <a:solidFill>
                  <a:srgbClr val="000000"/>
                </a:solidFill>
                <a:cs typeface="Arial" charset="0"/>
              </a:rPr>
              <a:t>nowcast</a:t>
            </a:r>
            <a:r>
              <a:rPr lang="en-US" sz="3600" dirty="0">
                <a:solidFill>
                  <a:srgbClr val="000000"/>
                </a:solidFill>
                <a:cs typeface="Arial" charset="0"/>
              </a:rPr>
              <a:t> product (30 min update, ~5 km resolution gridded product) using machine learning methods</a:t>
            </a:r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457200" y="5953261"/>
            <a:ext cx="3258720" cy="3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pPr algn="ctr"/>
            <a:r>
              <a:rPr lang="en-US" sz="1300" dirty="0" err="1">
                <a:latin typeface="Times New Roman" charset="0"/>
                <a:cs typeface="Times New Roman" charset="0"/>
              </a:rPr>
              <a:t>Mecikalski</a:t>
            </a:r>
            <a:r>
              <a:rPr lang="en-US" sz="1300" dirty="0">
                <a:latin typeface="Times New Roman" charset="0"/>
                <a:cs typeface="Times New Roman" charset="0"/>
              </a:rPr>
              <a:t> et al./CWG Meeting 2016</a:t>
            </a:r>
          </a:p>
        </p:txBody>
      </p:sp>
    </p:spTree>
    <p:extLst>
      <p:ext uri="{BB962C8B-B14F-4D97-AF65-F5344CB8AC3E}">
        <p14:creationId xmlns:p14="http://schemas.microsoft.com/office/powerpoint/2010/main" val="3121288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AutoShape 1"/>
          <p:cNvSpPr>
            <a:spLocks noChangeArrowheads="1"/>
          </p:cNvSpPr>
          <p:nvPr/>
        </p:nvSpPr>
        <p:spPr bwMode="auto">
          <a:xfrm>
            <a:off x="456481" y="76200"/>
            <a:ext cx="8228160" cy="597663"/>
          </a:xfrm>
          <a:custGeom>
            <a:avLst/>
            <a:gdLst>
              <a:gd name="T0" fmla="*/ 9070975 w 9070975"/>
              <a:gd name="T1" fmla="*/ 2754 h 1262063"/>
              <a:gd name="T2" fmla="*/ 4535492 w 9070975"/>
              <a:gd name="T3" fmla="*/ 5507 h 1262063"/>
              <a:gd name="T4" fmla="*/ 0 w 9070975"/>
              <a:gd name="T5" fmla="*/ 2754 h 1262063"/>
              <a:gd name="T6" fmla="*/ 4535492 w 9070975"/>
              <a:gd name="T7" fmla="*/ 0 h 12620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070975"/>
              <a:gd name="T13" fmla="*/ 0 h 1262063"/>
              <a:gd name="T14" fmla="*/ 9070975 w 9070975"/>
              <a:gd name="T15" fmla="*/ 1262063 h 12620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70975" h="1262063">
                <a:moveTo>
                  <a:pt x="0" y="0"/>
                </a:moveTo>
                <a:lnTo>
                  <a:pt x="25198" y="0"/>
                </a:lnTo>
                <a:lnTo>
                  <a:pt x="25198" y="3506"/>
                </a:lnTo>
                <a:lnTo>
                  <a:pt x="0" y="35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buSzPct val="100000"/>
              <a:tabLst>
                <a:tab pos="8294522" algn="l"/>
              </a:tabLst>
            </a:pPr>
            <a:r>
              <a:rPr lang="en-US" sz="4400" dirty="0">
                <a:solidFill>
                  <a:schemeClr val="bg1"/>
                </a:solidFill>
                <a:latin typeface="+mj-lt"/>
                <a:cs typeface="Arial" charset="0"/>
              </a:rPr>
              <a:t>Approach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14720" y="1078673"/>
            <a:ext cx="8228160" cy="5253672"/>
          </a:xfrm>
          <a:custGeom>
            <a:avLst/>
            <a:gdLst>
              <a:gd name="T0" fmla="*/ 9070975 w 9070975"/>
              <a:gd name="T1" fmla="*/ 40603019 h 4383088"/>
              <a:gd name="T2" fmla="*/ 4535492 w 9070975"/>
              <a:gd name="T3" fmla="*/ 81206056 h 4383088"/>
              <a:gd name="T4" fmla="*/ 0 w 9070975"/>
              <a:gd name="T5" fmla="*/ 40603019 h 4383088"/>
              <a:gd name="T6" fmla="*/ 4535492 w 9070975"/>
              <a:gd name="T7" fmla="*/ 0 h 4383088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070975"/>
              <a:gd name="T13" fmla="*/ 0 h 4383088"/>
              <a:gd name="T14" fmla="*/ 9070975 w 9070975"/>
              <a:gd name="T15" fmla="*/ 4383088 h 43830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70975" h="4383088">
                <a:moveTo>
                  <a:pt x="0" y="0"/>
                </a:moveTo>
                <a:lnTo>
                  <a:pt x="25200" y="0"/>
                </a:lnTo>
                <a:lnTo>
                  <a:pt x="25200" y="12178"/>
                </a:lnTo>
                <a:lnTo>
                  <a:pt x="0" y="121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r>
              <a:rPr lang="en-US" sz="2200" b="1" dirty="0">
                <a:solidFill>
                  <a:schemeClr val="bg1"/>
                </a:solidFill>
                <a:cs typeface="Arial" charset="0"/>
              </a:rPr>
              <a:t>CI Event detection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: Define / detect CI as a ≥ 35 </a:t>
            </a:r>
            <a:r>
              <a:rPr lang="en-US" sz="2200" dirty="0" err="1">
                <a:solidFill>
                  <a:schemeClr val="bg1"/>
                </a:solidFill>
                <a:cs typeface="Arial" charset="0"/>
              </a:rPr>
              <a:t>dBZ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 intensity radar echo at the surface or –10° C level at time </a:t>
            </a:r>
            <a:r>
              <a:rPr lang="en-US" sz="2200" b="1" i="1" dirty="0">
                <a:solidFill>
                  <a:schemeClr val="bg1"/>
                </a:solidFill>
                <a:cs typeface="Arial" charset="0"/>
              </a:rPr>
              <a:t>t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 h. Delineate a 20 km radius Region Of Interest (ROI) centered on the CI event</a:t>
            </a:r>
          </a:p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endParaRPr lang="en-US" sz="2200" dirty="0">
              <a:solidFill>
                <a:schemeClr val="bg1"/>
              </a:solidFill>
              <a:cs typeface="Arial" charset="0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r>
              <a:rPr lang="en-US" sz="2200" b="1" dirty="0">
                <a:solidFill>
                  <a:schemeClr val="bg1"/>
                </a:solidFill>
                <a:cs typeface="Arial" charset="0"/>
              </a:rPr>
              <a:t>Training database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: Characterize pre-thunderstorm atmospheric and land surface conditions for the ROI for times </a:t>
            </a:r>
            <a:r>
              <a:rPr lang="en-US" sz="2200" b="1" i="1" dirty="0">
                <a:solidFill>
                  <a:schemeClr val="bg1"/>
                </a:solidFill>
                <a:cs typeface="Arial" charset="0"/>
              </a:rPr>
              <a:t>t, t-1, t-2, t-3 and t-4 h 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using NASA and NOAA satellite remote sensing fields as well as NOAA Rapid Update model fields</a:t>
            </a:r>
          </a:p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endParaRPr lang="en-US" sz="2200" dirty="0">
              <a:solidFill>
                <a:schemeClr val="bg1"/>
              </a:solidFill>
              <a:cs typeface="Arial" charset="0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r>
              <a:rPr lang="en-US" sz="2200" b="1" dirty="0">
                <a:solidFill>
                  <a:schemeClr val="bg1"/>
                </a:solidFill>
                <a:cs typeface="Arial" charset="0"/>
              </a:rPr>
              <a:t>Machine learning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: Develop statistical models using machine learning techniques (e.g. Random Forest, Support Vector Machines, Logistic Regression) that may relate background conditions with occurrence / non-occurrence of CI within </a:t>
            </a:r>
            <a:r>
              <a:rPr lang="en-US" sz="2200" dirty="0" smtClean="0">
                <a:solidFill>
                  <a:schemeClr val="bg1"/>
                </a:solidFill>
                <a:cs typeface="Arial" charset="0"/>
              </a:rPr>
              <a:t>an 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ROI</a:t>
            </a:r>
          </a:p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endParaRPr lang="en-US" sz="2200" dirty="0">
              <a:solidFill>
                <a:schemeClr val="bg1"/>
              </a:solidFill>
              <a:cs typeface="Arial" charset="0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tabLst>
                <a:tab pos="8488926" algn="l"/>
              </a:tabLst>
            </a:pPr>
            <a:r>
              <a:rPr lang="en-US" sz="2200" b="1" dirty="0">
                <a:solidFill>
                  <a:schemeClr val="bg1"/>
                </a:solidFill>
                <a:cs typeface="Arial" charset="0"/>
              </a:rPr>
              <a:t>Generate CI predictions </a:t>
            </a:r>
            <a:r>
              <a:rPr lang="en-US" sz="2200" dirty="0">
                <a:solidFill>
                  <a:schemeClr val="bg1"/>
                </a:solidFill>
                <a:cs typeface="Arial" charset="0"/>
              </a:rPr>
              <a:t>for 1, 2, 3 and 4 hours into the future</a:t>
            </a:r>
          </a:p>
        </p:txBody>
      </p:sp>
    </p:spTree>
    <p:extLst>
      <p:ext uri="{BB962C8B-B14F-4D97-AF65-F5344CB8AC3E}">
        <p14:creationId xmlns:p14="http://schemas.microsoft.com/office/powerpoint/2010/main" val="3401832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76200" y="914400"/>
            <a:ext cx="8991600" cy="8741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294522" algn="l"/>
              </a:tabLst>
            </a:pPr>
            <a:r>
              <a:rPr lang="en-US" sz="3300" dirty="0" smtClean="0">
                <a:cs typeface="Arial" charset="0"/>
              </a:rPr>
              <a:t>CI Probability for 7/24/2014</a:t>
            </a:r>
            <a:endParaRPr lang="en-US" sz="3300" dirty="0"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552480" cy="3246101"/>
          </a:xfrm>
          <a:prstGeom prst="rect">
            <a:avLst/>
          </a:prstGeom>
          <a:noFill/>
          <a:ln w="9360" cap="flat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76800" y="5181600"/>
            <a:ext cx="3552480" cy="49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tabLst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(CI </a:t>
            </a:r>
            <a:r>
              <a:rPr lang="en-US" sz="2200" dirty="0" err="1">
                <a:solidFill>
                  <a:schemeClr val="bg1"/>
                </a:solidFill>
                <a:latin typeface="Arial"/>
                <a:cs typeface="Arial"/>
              </a:rPr>
              <a:t>nowcast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0" y="1828800"/>
            <a:ext cx="3739680" cy="3246101"/>
          </a:xfrm>
          <a:prstGeom prst="rect">
            <a:avLst/>
          </a:prstGeom>
          <a:noFill/>
          <a:ln w="9360" cap="flat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5120" y="5181600"/>
            <a:ext cx="3739680" cy="7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tabLst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200" dirty="0">
                <a:solidFill>
                  <a:schemeClr val="bg1"/>
                </a:solidFill>
                <a:latin typeface="+mj-lt"/>
                <a:cs typeface="Arial"/>
              </a:rPr>
              <a:t>NEXRAD Radar composite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6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Forecast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9499" y="6145765"/>
            <a:ext cx="3258720" cy="3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r>
              <a:rPr lang="en-US" sz="1300" dirty="0" err="1">
                <a:solidFill>
                  <a:schemeClr val="bg1"/>
                </a:solidFill>
                <a:cs typeface="Times New Roman" charset="0"/>
              </a:rPr>
              <a:t>Mecikalski</a:t>
            </a:r>
            <a:r>
              <a:rPr lang="en-US" sz="1300" dirty="0">
                <a:solidFill>
                  <a:schemeClr val="bg1"/>
                </a:solidFill>
                <a:cs typeface="Times New Roman" charset="0"/>
              </a:rPr>
              <a:t> et al./CWG Meeting 2016</a:t>
            </a:r>
          </a:p>
        </p:txBody>
      </p:sp>
    </p:spTree>
    <p:extLst>
      <p:ext uri="{BB962C8B-B14F-4D97-AF65-F5344CB8AC3E}">
        <p14:creationId xmlns:p14="http://schemas.microsoft.com/office/powerpoint/2010/main" val="48423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Quality, Relevance, Performance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sets used  for Planetary Boundary Layer </a:t>
            </a:r>
            <a:r>
              <a:rPr lang="en-US" dirty="0" smtClean="0"/>
              <a:t>(PBL) </a:t>
            </a:r>
            <a:r>
              <a:rPr lang="en-US" dirty="0"/>
              <a:t>model evaluation and </a:t>
            </a:r>
            <a:r>
              <a:rPr lang="en-US" dirty="0" smtClean="0"/>
              <a:t>testing</a:t>
            </a:r>
          </a:p>
          <a:p>
            <a:r>
              <a:rPr lang="en-US" dirty="0"/>
              <a:t>Evaluation of new technology for probing the boundary layer  (e.g. microwave profiler)</a:t>
            </a:r>
          </a:p>
          <a:p>
            <a:r>
              <a:rPr lang="en-US" dirty="0"/>
              <a:t>Development of forecasting tools for </a:t>
            </a:r>
            <a:r>
              <a:rPr lang="en-US" dirty="0" smtClean="0"/>
              <a:t>National Weather Service/Weather Forecasting Offices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8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Leveraging Observations and Models to Improve Predictions of CI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To </a:t>
            </a:r>
            <a:r>
              <a:rPr lang="en-US" dirty="0"/>
              <a:t>develop a probabilistic 0 – </a:t>
            </a:r>
            <a:r>
              <a:rPr lang="en-US" dirty="0" smtClean="0"/>
              <a:t>4 </a:t>
            </a:r>
            <a:r>
              <a:rPr lang="en-US" dirty="0"/>
              <a:t>hour product using machine learning approaches with near real-time observations and model </a:t>
            </a:r>
            <a:r>
              <a:rPr lang="en-US" dirty="0" smtClean="0"/>
              <a:t>products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Conduct  field campaigns to investigate triggers for CI and provide data for model evaluation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 Use models to evaluate the relevant scales of surface heterogeneity that are significant for CI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Quality, Relevance, </a:t>
            </a:r>
            <a:r>
              <a:rPr lang="en-US" dirty="0" smtClean="0"/>
              <a:t>Performance…</a:t>
            </a:r>
            <a:r>
              <a:rPr lang="en-US" dirty="0" err="1" smtClean="0"/>
              <a:t>cont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Allowed for easy transition to support </a:t>
            </a:r>
            <a:r>
              <a:rPr lang="en-US" dirty="0" smtClean="0"/>
              <a:t>VORTEX-SE study</a:t>
            </a:r>
            <a:endParaRPr lang="en-US" dirty="0"/>
          </a:p>
          <a:p>
            <a:r>
              <a:rPr lang="en-US" dirty="0"/>
              <a:t>Exploring new ways to observe lower </a:t>
            </a:r>
            <a:r>
              <a:rPr lang="en-US" dirty="0" smtClean="0"/>
              <a:t>PBL </a:t>
            </a:r>
            <a:r>
              <a:rPr lang="en-US" dirty="0"/>
              <a:t>with </a:t>
            </a:r>
            <a:r>
              <a:rPr lang="en-US" dirty="0" smtClean="0"/>
              <a:t>Unmanned </a:t>
            </a:r>
            <a:r>
              <a:rPr lang="en-US" dirty="0" smtClean="0"/>
              <a:t>Aircraft System</a:t>
            </a:r>
            <a:endParaRPr lang="en-US" dirty="0"/>
          </a:p>
          <a:p>
            <a:r>
              <a:rPr lang="en-US" dirty="0"/>
              <a:t>Developing new techniques to map surface heat fluxes using surface temperature derived from infrared imagery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4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Statement of the Problem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Predicting </a:t>
            </a:r>
            <a:r>
              <a:rPr lang="en-US" dirty="0"/>
              <a:t>when and where summertime convection will occur in the Southeastern U.S. </a:t>
            </a:r>
            <a:r>
              <a:rPr lang="en-US" dirty="0" smtClean="0"/>
              <a:t>is notoriously difficult. </a:t>
            </a:r>
            <a:r>
              <a:rPr lang="en-US" dirty="0"/>
              <a:t>For </a:t>
            </a:r>
            <a:r>
              <a:rPr lang="en-US" dirty="0" smtClean="0"/>
              <a:t>atmospherically- </a:t>
            </a:r>
            <a:r>
              <a:rPr lang="en-US" dirty="0"/>
              <a:t>favorable environments, CI events are thought to be triggered by subtle </a:t>
            </a:r>
            <a:r>
              <a:rPr lang="en-US" dirty="0" err="1" smtClean="0"/>
              <a:t>forcings</a:t>
            </a:r>
            <a:r>
              <a:rPr lang="en-US" dirty="0" smtClean="0"/>
              <a:t>, such as changes </a:t>
            </a:r>
            <a:r>
              <a:rPr lang="en-US" dirty="0"/>
              <a:t>in land </a:t>
            </a:r>
            <a:r>
              <a:rPr lang="en-US" dirty="0" smtClean="0"/>
              <a:t>use and/or surface fluxes of heat.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NOAA-sponsored effort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95400"/>
            <a:ext cx="8305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Supported </a:t>
            </a:r>
            <a:r>
              <a:rPr lang="en-US" dirty="0"/>
              <a:t>by the Disaster Relief Appropriations Act of </a:t>
            </a:r>
            <a:r>
              <a:rPr lang="en-US" dirty="0" smtClean="0"/>
              <a:t>2013, </a:t>
            </a:r>
            <a:r>
              <a:rPr lang="en-US" dirty="0"/>
              <a:t>commonly referred to as the Sandy </a:t>
            </a:r>
            <a:r>
              <a:rPr lang="en-US" dirty="0" smtClean="0"/>
              <a:t>Supplemental.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research was part of a coordinated program of activities to improve NOAA information and services to the public in preparation for, response to, and recovery from other high-impact </a:t>
            </a:r>
            <a:r>
              <a:rPr lang="en-US" dirty="0" smtClean="0"/>
              <a:t>events.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2209800"/>
            <a:ext cx="8915400" cy="1362075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 smtClean="0"/>
              <a:t>Observations</a:t>
            </a:r>
            <a:endParaRPr lang="en-US" sz="4400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6964" y="2705100"/>
            <a:ext cx="4099189" cy="374946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6964" y="54114"/>
            <a:ext cx="4297436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Rawinsondes</a:t>
            </a:r>
            <a:endParaRPr lang="en-US" sz="4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964" y="761999"/>
            <a:ext cx="4373636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GRAW DFM-09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rawinsondes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Ascent rate: ~3 m s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resolution: ~20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Maximum altitude: ~25 km 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LeeT\Desktop\ci\CI_2015\CI_2015_photos\TRL_photos\IMG_20150715_0955446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2221" r="16512" b="20741"/>
          <a:stretch/>
        </p:blipFill>
        <p:spPr bwMode="auto">
          <a:xfrm>
            <a:off x="693194" y="2787651"/>
            <a:ext cx="1731047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 descr="data:image/jpeg;base64,/9j/4AAQSkZJRgABAQAAAQABAAD/2wCEAAkGBxAPDw0NDQ8NDQ0NDQ0NDQ0MDQ8MDQ0NFBEWFhQRFBQYHCggGBolGxQUITEhJSkrLi4uFys1OT4zNyg5OisBCgoKDg0OFA0MFDcZFRwsLCwsKzc3LCwrKzcsLCssKysrKywrKywrKyssKysrKysrKysrKywrKysrKysrKysrK//AABEIAMgA/AMBIgACEQEDEQH/xAAbAAADAQEBAQEAAAAAAAAAAAAAAQIDBAUGB//EADYQAAICAQIDBgMFCAMAAAAAAAABAhEDBBIFITETMkFRYXGBkbEHFEJSoQYiIzNzktHhY3KC/8QAFQEBAQAAAAAAAAAAAAAAAAAAAAH/xAAVEQEBAAAAAAAAAAAAAAAAAAAAAf/aAAwDAQACEQMRAD8A+2ijWKJijRIASLQkUgGi0iUi0A0NANAMpISRSQAkMBoAoYAAAAAFAFAAAAAAAACYUMAFQiiQBollMkCRMbEwJYqGxAckUWkEUUAJFJAkUkAItCSKQAigGkA0UiSkA0hgCAaQUMAAAAAAAAQDACaAokAAAABMYmAiShMCGA2hASSUJgc6KSFEuIDSLSEikAUUBQCSKCiqAmhjoYANBQwAAAAAAABNDABBYxAFgIdAAgoAATGAEiZVCAkTRTQmBDENiA50XEyTLTLRqikzNMtMgtFmaKTAsaZlJy/Dtqn1bXPw8CYyyct0cdXz2zldelx6gdAzj1fEMeFXk33tnPbDHKc3CCuUkkuiX1S6s+Uz/arwmN7c2bJXhj0uZN/3JAfcAcfCuJ4dXhx6nTTWXDlVwmuXo011TTtNPpR12AwAAAAFYDAVhYDExWAAMQwAKGAEgUSACoYASJlMTAzZJbJaA4Ys0TOeMi1Io3TLTMFItSIN0xpmKkWpAaplJmSY1IDj4zwiGqS3OeOcYZIQyYpyxZIwntckpRfi4Qf/AJR+VftD9nGvlk/cw4dfDbz1P3j7trZtclvlOW2UklHm079D9jUh7gPhfsu4FqOGY9Vj1jnihnyY8mHDk7N9nJKSnJyhKUbaUPH8HgffJmUqappNPwfNHL2MsfPC7XV4pPl8H4AegBy6bWRm3HnGa70Jcmv8m9gWBFjsCrFYhWBVhZG72HYFgSmOwLAmx2AwAAFQUMAJJZbJYEMktkMDxIZDWMzghM3hMDsUi1I5VIuMgOpSKUjnUilIDdSK3GKkOwNlIpSMLCwOhSHuOdMe4Cs+GM+8ua7slylF+jM4yywTUqyJd2fR16o0jK+RsB5mTNkT77p81SSF2s/zy+bRvqsS7y5Px9TFICXOX5pf3Mh35v5mriLaBEIHqYJ3FenI4Ejp0z6r4gdaZVmKkOwNkx2ZJlKQGljszsdgXYWRYWBTExWLcAMTE2JsD5aCNokxRpFAVFmiZCRaQFxkWpGSRcUBqpDTIRSA0sdmVjsDSwshMdgdGHxfwHPIXHQ5a6RivV/4InwzJ4yXwtgYylfLzDszfHwt95yuudV5GjgSjj7MOzOtY7KWIo4thWJc/gzqliMtlNe4ERl7/I0Sfkyky7YEJS8itsvQq2NWBKxy818ilif5h8/ILYFdl6mMrXVfEp7iZRfiwo3Csydrl8iP3vzfoEdFis598l5P2F268bQHlqBcYmuwFACUh0aJFJAQolJFJDoCaGOgaAQrJbJcgNLCE+a919TFzJ39EuraQH18J0Xyfp6GS6J+asaAc8D515M4Mmnm+i+bPVg+S9zGQHHj00l1ovsPU6VENoHP2K8xdijdwYtjAxWKPkPYvI17MOzAyoKNVjROSNAZNCaLE0Bm0RI0ZnMDj1MuaMd4tdkpo5llA6t4nI5+0FvA6dg+zN9gbAMFjH2RvsKUQOfsxdmdWwNgHLtDYdW0WwDzs8Gcc8j8D254rPO1Wka5pAcDys30EXPLCKV09z9EvEynA9fgWNKE5+LltfskqX6ge/i7qXkOjl0eobe1pJUzrYGmOXJe4mEehFgWY5W/PqaNmMuvxQG9gSVYCANwnIBpGeV2w3MlgJImfU0szYGbM8jrobSMJx5MDwOLZtsoo8/7wa8Zl/Fa8kedIDuWpNFm9Ty9zNIyYH2u0e00odAZbSlEuh0BntHtNKCgM9o9pdDoCFEjNjtG6Q5QsDxsmju/Mell2VxadNpuvPzPUWnFPSWBjpeKYZTljjNOaSbjtlF18VzPRxzs+S4lwaTyLLicseSPSVWvZ+h16PiM8VR1Mdv/ACRtw/0B9UuhnMz0uaM4pppp9GnZpkgBLZCjfPwE0aLkgExkykhPNHxaAsDky8Tww72SC95JHHk4/h/Dvyf08c5/RAesyWzxJ8byP+Xpc8vWSjjX6s58ms4hLuYMWP1yZXJ/JID6KyJTS8T5mWl4jPvajFiXljxW18ZMzf7OZp/zdZqZekZLGv0A+izayEe9KK92kcGbjenXLtYN+Skmzz4fslg/Hvyf1Jyn9WduDgGnx93FBPzSQHhZ/wCJKUkuTfL2FHRSfhR9M9HFdEjKeFAeHHQpdTTsV5HozxGLgB9AkOjTaG0CFEaRVAAgoqgAmgoYAKhgAFItSM0MDTcvIieKEuUop+6CwAxw8Phjd4W8d83Fc4P4eHwOvJKTpJR9Xb6maYWBnkhk8HBfNmE9NlfXJXsjr3BuA898Nb72TI/jt+hS4Ri/EnP/ALScvqdu4W4DHHocUe7jgvaKNVCK6JfIbZO4B0iWDZDAbZLYNkMAbIcimRJAS2ZzZbRDQGUjJxNpIzA+i2i2mlBQGewWw1oKAx2C2m9CoDBxCjahbQMaFRttFtAzAtxFtAkB0KgAVjEwCwsQqAYmMTAQihASA6EBLE0WICdwnIpkNAS6M5+hpJENAYtEtGzRG0D30UAAAAABQqAAEKgAAoVDABUKgABbROIAAtpLiMAJcSdoAAUIAABCABioAATRLQAABYAAmZSiMAIaJAA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0" descr="data:image/jpeg;base64,/9j/4AAQSkZJRgABAQAAAQABAAD/2wCEAAkGBxAPDw0NDQ8NDQ0NDQ0NDQ0MDQ8MDQ0NFBEWFhQRFBQYHCggGBolGxQUITEhJSkrLi4uFys1OT4zNyg5OisBCgoKDg0OFA0MFDcZFRwsLCwsKzc3LCwrKzcsLCssKysrKywrKywrKyssKysrKysrKysrKywrKysrKysrKysrK//AABEIAMgA/AMBIgACEQEDEQH/xAAbAAADAQEBAQEAAAAAAAAAAAAAAQIDBAUGB//EADYQAAICAQIDBgMFCAMAAAAAAAABAhEDBBIFITETMkFRYXGBkbEHFEJSoQYiIzNzktHhY3KC/8QAFQEBAQAAAAAAAAAAAAAAAAAAAAH/xAAVEQEBAAAAAAAAAAAAAAAAAAAAAf/aAAwDAQACEQMRAD8A+2ijWKJijRIASLQkUgGi0iUi0A0NANAMpISRSQAkMBoAoYAAAAAFAFAAAAAAAACYUMAFQiiQBollMkCRMbEwJYqGxAckUWkEUUAJFJAkUkAItCSKQAigGkA0UiSkA0hgCAaQUMAAAAAAAAQDACaAokAAAABMYmAiShMCGA2hASSUJgc6KSFEuIDSLSEikAUUBQCSKCiqAmhjoYANBQwAAAAAAABNDABBYxAFgIdAAgoAATGAEiZVCAkTRTQmBDENiA50XEyTLTLRqikzNMtMgtFmaKTAsaZlJy/Dtqn1bXPw8CYyyct0cdXz2zldelx6gdAzj1fEMeFXk33tnPbDHKc3CCuUkkuiX1S6s+Uz/arwmN7c2bJXhj0uZN/3JAfcAcfCuJ4dXhx6nTTWXDlVwmuXo011TTtNPpR12AwAAAAFYDAVhYDExWAAMQwAKGAEgUSACoYASJlMTAzZJbJaA4Ys0TOeMi1Io3TLTMFItSIN0xpmKkWpAaplJmSY1IDj4zwiGqS3OeOcYZIQyYpyxZIwntckpRfi4Qf/AJR+VftD9nGvlk/cw4dfDbz1P3j7trZtclvlOW2UklHm079D9jUh7gPhfsu4FqOGY9Vj1jnihnyY8mHDk7N9nJKSnJyhKUbaUPH8HgffJmUqappNPwfNHL2MsfPC7XV4pPl8H4AegBy6bWRm3HnGa70Jcmv8m9gWBFjsCrFYhWBVhZG72HYFgSmOwLAmx2AwAAFQUMAJJZbJYEMktkMDxIZDWMzghM3hMDsUi1I5VIuMgOpSKUjnUilIDdSK3GKkOwNlIpSMLCwOhSHuOdMe4Cs+GM+8ua7slylF+jM4yywTUqyJd2fR16o0jK+RsB5mTNkT77p81SSF2s/zy+bRvqsS7y5Px9TFICXOX5pf3Mh35v5mriLaBEIHqYJ3FenI4Ejp0z6r4gdaZVmKkOwNkx2ZJlKQGljszsdgXYWRYWBTExWLcAMTE2JsD5aCNokxRpFAVFmiZCRaQFxkWpGSRcUBqpDTIRSA0sdmVjsDSwshMdgdGHxfwHPIXHQ5a6RivV/4InwzJ4yXwtgYylfLzDszfHwt95yuudV5GjgSjj7MOzOtY7KWIo4thWJc/gzqliMtlNe4ERl7/I0Sfkyky7YEJS8itsvQq2NWBKxy818ilif5h8/ILYFdl6mMrXVfEp7iZRfiwo3Csydrl8iP3vzfoEdFis598l5P2F268bQHlqBcYmuwFACUh0aJFJAQolJFJDoCaGOgaAQrJbJcgNLCE+a919TFzJ39EuraQH18J0Xyfp6GS6J+asaAc8D515M4Mmnm+i+bPVg+S9zGQHHj00l1ovsPU6VENoHP2K8xdijdwYtjAxWKPkPYvI17MOzAyoKNVjROSNAZNCaLE0Bm0RI0ZnMDj1MuaMd4tdkpo5llA6t4nI5+0FvA6dg+zN9gbAMFjH2RvsKUQOfsxdmdWwNgHLtDYdW0WwDzs8Gcc8j8D254rPO1Wka5pAcDys30EXPLCKV09z9EvEynA9fgWNKE5+LltfskqX6ge/i7qXkOjl0eobe1pJUzrYGmOXJe4mEehFgWY5W/PqaNmMuvxQG9gSVYCANwnIBpGeV2w3MlgJImfU0szYGbM8jrobSMJx5MDwOLZtsoo8/7wa8Zl/Fa8kedIDuWpNFm9Ty9zNIyYH2u0e00odAZbSlEuh0BntHtNKCgM9o9pdDoCFEjNjtG6Q5QsDxsmju/Mell2VxadNpuvPzPUWnFPSWBjpeKYZTljjNOaSbjtlF18VzPRxzs+S4lwaTyLLicseSPSVWvZ+h16PiM8VR1Mdv/ACRtw/0B9UuhnMz0uaM4pppp9GnZpkgBLZCjfPwE0aLkgExkykhPNHxaAsDky8Tww72SC95JHHk4/h/Dvyf08c5/RAesyWzxJ8byP+Xpc8vWSjjX6s58ms4hLuYMWP1yZXJ/JID6KyJTS8T5mWl4jPvajFiXljxW18ZMzf7OZp/zdZqZekZLGv0A+izayEe9KK92kcGbjenXLtYN+Skmzz4fslg/Hvyf1Jyn9WduDgGnx93FBPzSQHhZ/wCJKUkuTfL2FHRSfhR9M9HFdEjKeFAeHHQpdTTsV5HozxGLgB9AkOjTaG0CFEaRVAAgoqgAmgoYAKhgAFItSM0MDTcvIieKEuUop+6CwAxw8Phjd4W8d83Fc4P4eHwOvJKTpJR9Xb6maYWBnkhk8HBfNmE9NlfXJXsjr3BuA898Nb72TI/jt+hS4Ri/EnP/ALScvqdu4W4DHHocUe7jgvaKNVCK6JfIbZO4B0iWDZDAbZLYNkMAbIcimRJAS2ZzZbRDQGUjJxNpIzA+i2i2mlBQGewWw1oKAx2C2m9CoDBxCjahbQMaFRttFtAzAtxFtAkB0KgAVjEwCwsQqAYmMTAQihASA6EBLE0WICdwnIpkNAS6M5+hpJENAYtEtGzRG0D30UAAAAABQqAAEKgAAoVDABUKgABbROIAAtpLiMAJcSdoAAUIAABCABioAATRLQAABYAAmZSiMAIaJAA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38" y="2895600"/>
            <a:ext cx="1774565" cy="111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http://radiosondemuseum.org/wp-content/uploads/2012/03/WhatIsARadiosond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14242" r="14415" b="8519"/>
          <a:stretch/>
        </p:blipFill>
        <p:spPr bwMode="auto">
          <a:xfrm>
            <a:off x="2890668" y="4191000"/>
            <a:ext cx="137960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LeeT\Desktop\ci\2014 Pictures\Photos Edited\IMG_35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/>
          <a:stretch/>
        </p:blipFill>
        <p:spPr bwMode="auto">
          <a:xfrm>
            <a:off x="5029200" y="3810000"/>
            <a:ext cx="3358218" cy="256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29200" y="762000"/>
            <a:ext cx="3748314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Output: T, RH, vapor density, liquid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Sampling frequency: ~2.5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Range: 10 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0-500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50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500-2000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100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2000-10000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250 m</a:t>
            </a:r>
          </a:p>
          <a:p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54114"/>
            <a:ext cx="4125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Microwave Profiler</a:t>
            </a:r>
          </a:p>
        </p:txBody>
      </p:sp>
    </p:spTree>
    <p:extLst>
      <p:ext uri="{BB962C8B-B14F-4D97-AF65-F5344CB8AC3E}">
        <p14:creationId xmlns:p14="http://schemas.microsoft.com/office/powerpoint/2010/main" val="245691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8274" y="3581400"/>
            <a:ext cx="8823325" cy="283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911050"/>
            <a:ext cx="4800600" cy="2560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Doppler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Swinging (DBS) scans every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Range: 5 km (typically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km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Vertical resolution: 50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coverage (16 Jul 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16 Sep 2015):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CNR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&gt;-30 dB: 74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6" name="Rectangle 5"/>
          <p:cNvSpPr/>
          <p:nvPr/>
        </p:nvSpPr>
        <p:spPr>
          <a:xfrm>
            <a:off x="5295900" y="912504"/>
            <a:ext cx="3695700" cy="25603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LeeT\Desktop\ci\CI_2015\CI_2015_photos\TRL_photos\IMG_20150730_202736132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14048" r="40634" b="10550"/>
          <a:stretch/>
        </p:blipFill>
        <p:spPr bwMode="auto">
          <a:xfrm>
            <a:off x="5664086" y="1088154"/>
            <a:ext cx="2959327" cy="220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LeeT\Documents\Sandy Presentations\lidar_plot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87" y="5482491"/>
            <a:ext cx="6699504" cy="9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" y="1270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Leosphere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WindCube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100s Lidar</a:t>
            </a:r>
            <a:endParaRPr lang="en-US" sz="4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7038" y="3632200"/>
            <a:ext cx="8367825" cy="1937299"/>
            <a:chOff x="385650" y="3743804"/>
            <a:chExt cx="8367825" cy="1937299"/>
          </a:xfrm>
        </p:grpSpPr>
        <p:pic>
          <p:nvPicPr>
            <p:cNvPr id="11" name="Picture 4" descr="C:\Users\LeeT\Documents\Sandy Presentations\lidar_plot2.t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" b="-1"/>
            <a:stretch/>
          </p:blipFill>
          <p:spPr bwMode="auto">
            <a:xfrm>
              <a:off x="4067175" y="3743804"/>
              <a:ext cx="4686300" cy="1862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Users\LeeT\Documents\Sandy Presentations\lidar_plot1.t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39"/>
            <a:stretch/>
          </p:blipFill>
          <p:spPr bwMode="auto">
            <a:xfrm>
              <a:off x="385650" y="3777207"/>
              <a:ext cx="4152749" cy="160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-80961" y="4497426"/>
              <a:ext cx="13961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Height (m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agl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5875" y="5404103"/>
              <a:ext cx="35258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 (LST)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90951" y="5404104"/>
              <a:ext cx="39512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 (LST)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0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Micromet</a:t>
            </a:r>
            <a:r>
              <a:rPr lang="en-US" dirty="0" smtClean="0"/>
              <a:t> Tower System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13336" b="13336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032" y="1524000"/>
            <a:ext cx="4868469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Site: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Belle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Mina,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031" y="152400"/>
            <a:ext cx="8916359" cy="104644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Observations: 2014 and 2015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1524000"/>
            <a:ext cx="3931991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2014 Deployment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 10 m flux towers (N. Grass, S. Grass, Corn crop, Soybean crop)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MWR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Mid Jul – mid Oct</a:t>
            </a: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 10 m flux tower (S. grass)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MWR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Jul –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mid Nov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0" t="9637" r="22922" b="40468"/>
          <a:stretch/>
        </p:blipFill>
        <p:spPr bwMode="auto">
          <a:xfrm>
            <a:off x="210809" y="2804438"/>
            <a:ext cx="4688916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36209" y="2808592"/>
            <a:ext cx="2193238" cy="1920240"/>
            <a:chOff x="4891387" y="4108639"/>
            <a:chExt cx="1566599" cy="1371600"/>
          </a:xfrm>
        </p:grpSpPr>
        <p:pic>
          <p:nvPicPr>
            <p:cNvPr id="9" name="Picture 2" descr="C:\Users\LeeT\Desktop\ci_graphs\us_dem_30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7" r="17095" b="6306"/>
            <a:stretch/>
          </p:blipFill>
          <p:spPr bwMode="auto">
            <a:xfrm>
              <a:off x="4891387" y="4108639"/>
              <a:ext cx="1566599" cy="137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775307" y="4906240"/>
              <a:ext cx="45720" cy="457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2205105"/>
      </p:ext>
    </p:extLst>
  </p:cSld>
  <p:clrMapOvr>
    <a:masterClrMapping/>
  </p:clrMapOvr>
</p:sld>
</file>

<file path=ppt/theme/theme1.xml><?xml version="1.0" encoding="utf-8"?>
<a:theme xmlns:a="http://schemas.openxmlformats.org/drawingml/2006/main" name="Maggie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16545</TotalTime>
  <Words>902</Words>
  <Application>Microsoft Office PowerPoint</Application>
  <PresentationFormat>On-screen Show (4:3)</PresentationFormat>
  <Paragraphs>156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MaggieK</vt:lpstr>
      <vt:lpstr>PowerPoint Presentation</vt:lpstr>
      <vt:lpstr>Leveraging Observations and Models to Improve Predictions of CI</vt:lpstr>
      <vt:lpstr>Statement of the Problem</vt:lpstr>
      <vt:lpstr>NOAA-sponsored effort</vt:lpstr>
      <vt:lpstr>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Modeling</vt:lpstr>
      <vt:lpstr>PowerPoint Presentation</vt:lpstr>
      <vt:lpstr>Modeling (hi-resolution)</vt:lpstr>
      <vt:lpstr>PowerPoint Presentation</vt:lpstr>
      <vt:lpstr>PowerPoint Presentation</vt:lpstr>
      <vt:lpstr>PowerPoint Presentation</vt:lpstr>
      <vt:lpstr>PowerPoint Presentation</vt:lpstr>
      <vt:lpstr>Quality, Relevance, Performance</vt:lpstr>
      <vt:lpstr>Quality, Relevance, Performance…cont</vt:lpstr>
    </vt:vector>
  </TitlesOfParts>
  <Company>ARL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Kerchner</dc:creator>
  <cp:lastModifiedBy>Margaret Kerchner</cp:lastModifiedBy>
  <cp:revision>66</cp:revision>
  <dcterms:created xsi:type="dcterms:W3CDTF">2016-01-20T16:28:12Z</dcterms:created>
  <dcterms:modified xsi:type="dcterms:W3CDTF">2016-06-03T21:27:38Z</dcterms:modified>
</cp:coreProperties>
</file>